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roup 112">
            <a:extLst>
              <a:ext uri="{FF2B5EF4-FFF2-40B4-BE49-F238E27FC236}">
                <a16:creationId xmlns:a16="http://schemas.microsoft.com/office/drawing/2014/main" id="{48DB1ABC-FDDD-1663-C70A-52D844749DF9}"/>
              </a:ext>
            </a:extLst>
          </p:cNvPr>
          <p:cNvGrpSpPr/>
          <p:nvPr/>
        </p:nvGrpSpPr>
        <p:grpSpPr>
          <a:xfrm>
            <a:off x="785202" y="0"/>
            <a:ext cx="10404239" cy="5918547"/>
            <a:chOff x="-383373" y="14123"/>
            <a:chExt cx="10672746" cy="6111334"/>
          </a:xfrm>
        </p:grpSpPr>
        <p:sp>
          <p:nvSpPr>
            <p:cNvPr id="112" name="Arc 111">
              <a:extLst>
                <a:ext uri="{FF2B5EF4-FFF2-40B4-BE49-F238E27FC236}">
                  <a16:creationId xmlns:a16="http://schemas.microsoft.com/office/drawing/2014/main" id="{3E59F800-5372-709B-3C9F-523173F06B1F}"/>
                </a:ext>
              </a:extLst>
            </p:cNvPr>
            <p:cNvSpPr/>
            <p:nvPr/>
          </p:nvSpPr>
          <p:spPr>
            <a:xfrm flipH="1">
              <a:off x="1195591" y="3682637"/>
              <a:ext cx="948898" cy="1823463"/>
            </a:xfrm>
            <a:prstGeom prst="arc">
              <a:avLst>
                <a:gd name="adj1" fmla="val 15660328"/>
                <a:gd name="adj2" fmla="val 5304295"/>
              </a:avLst>
            </a:prstGeom>
            <a:ln w="28575"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1828"/>
            </a:p>
          </p:txBody>
        </p:sp>
        <p:sp>
          <p:nvSpPr>
            <p:cNvPr id="111" name="Arc 110">
              <a:extLst>
                <a:ext uri="{FF2B5EF4-FFF2-40B4-BE49-F238E27FC236}">
                  <a16:creationId xmlns:a16="http://schemas.microsoft.com/office/drawing/2014/main" id="{1D127A32-08AD-5A45-3092-4F8313420363}"/>
                </a:ext>
              </a:extLst>
            </p:cNvPr>
            <p:cNvSpPr/>
            <p:nvPr/>
          </p:nvSpPr>
          <p:spPr>
            <a:xfrm>
              <a:off x="8715316" y="1838820"/>
              <a:ext cx="768601" cy="1823463"/>
            </a:xfrm>
            <a:prstGeom prst="arc">
              <a:avLst>
                <a:gd name="adj1" fmla="val 14691614"/>
                <a:gd name="adj2" fmla="val 5304295"/>
              </a:avLst>
            </a:prstGeom>
            <a:ln w="28575"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1828"/>
            </a:p>
          </p:txBody>
        </p:sp>
        <p:sp>
          <p:nvSpPr>
            <p:cNvPr id="110" name="AutoShape 2">
              <a:extLst>
                <a:ext uri="{FF2B5EF4-FFF2-40B4-BE49-F238E27FC236}">
                  <a16:creationId xmlns:a16="http://schemas.microsoft.com/office/drawing/2014/main" id="{BDC30996-347B-C3B9-983D-A254B9EB7161}"/>
                </a:ext>
              </a:extLst>
            </p:cNvPr>
            <p:cNvSpPr/>
            <p:nvPr/>
          </p:nvSpPr>
          <p:spPr>
            <a:xfrm flipV="1">
              <a:off x="1569765" y="5468738"/>
              <a:ext cx="7353670" cy="5349"/>
            </a:xfrm>
            <a:prstGeom prst="line">
              <a:avLst/>
            </a:prstGeom>
            <a:ln w="28575" cap="flat">
              <a:solidFill>
                <a:srgbClr val="141414"/>
              </a:solidFill>
              <a:prstDash val="sysDash"/>
              <a:headEnd type="triangle" w="lg" len="med"/>
              <a:tailEnd type="arrow" w="med" len="sm"/>
            </a:ln>
          </p:spPr>
          <p:txBody>
            <a:bodyPr/>
            <a:lstStyle/>
            <a:p>
              <a:endParaRPr lang="en-GB" sz="1828"/>
            </a:p>
          </p:txBody>
        </p:sp>
        <p:sp>
          <p:nvSpPr>
            <p:cNvPr id="109" name="AutoShape 2">
              <a:extLst>
                <a:ext uri="{FF2B5EF4-FFF2-40B4-BE49-F238E27FC236}">
                  <a16:creationId xmlns:a16="http://schemas.microsoft.com/office/drawing/2014/main" id="{C2513C81-3520-1A9C-1C0F-02BF2F16E331}"/>
                </a:ext>
              </a:extLst>
            </p:cNvPr>
            <p:cNvSpPr/>
            <p:nvPr/>
          </p:nvSpPr>
          <p:spPr>
            <a:xfrm flipV="1">
              <a:off x="1645124" y="3639926"/>
              <a:ext cx="7353670" cy="5349"/>
            </a:xfrm>
            <a:prstGeom prst="line">
              <a:avLst/>
            </a:prstGeom>
            <a:ln w="28575" cap="flat">
              <a:solidFill>
                <a:srgbClr val="141414"/>
              </a:solidFill>
              <a:prstDash val="sysDash"/>
              <a:headEnd type="triangle" w="lg" len="med"/>
              <a:tailEnd type="arrow" w="med" len="sm"/>
            </a:ln>
          </p:spPr>
          <p:txBody>
            <a:bodyPr/>
            <a:lstStyle/>
            <a:p>
              <a:endParaRPr lang="en-GB" sz="1828"/>
            </a:p>
          </p:txBody>
        </p:sp>
        <p:sp>
          <p:nvSpPr>
            <p:cNvPr id="2" name="AutoShape 2"/>
            <p:cNvSpPr/>
            <p:nvPr/>
          </p:nvSpPr>
          <p:spPr>
            <a:xfrm flipV="1">
              <a:off x="1372714" y="1833471"/>
              <a:ext cx="7353670" cy="5349"/>
            </a:xfrm>
            <a:prstGeom prst="line">
              <a:avLst/>
            </a:prstGeom>
            <a:ln w="28575" cap="flat">
              <a:solidFill>
                <a:srgbClr val="141414"/>
              </a:solidFill>
              <a:prstDash val="sysDash"/>
              <a:headEnd type="triangle" w="lg" len="med"/>
              <a:tailEnd type="arrow" w="med" len="sm"/>
            </a:ln>
          </p:spPr>
          <p:txBody>
            <a:bodyPr/>
            <a:lstStyle/>
            <a:p>
              <a:endParaRPr lang="en-GB" sz="1828"/>
            </a:p>
          </p:txBody>
        </p:sp>
        <p:grpSp>
          <p:nvGrpSpPr>
            <p:cNvPr id="3" name="Group 3"/>
            <p:cNvGrpSpPr/>
            <p:nvPr/>
          </p:nvGrpSpPr>
          <p:grpSpPr>
            <a:xfrm>
              <a:off x="5364505" y="1592855"/>
              <a:ext cx="778887" cy="449549"/>
              <a:chOff x="-1" y="-84019"/>
              <a:chExt cx="907243" cy="52363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1" y="-84019"/>
                <a:ext cx="907243" cy="52363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06400">
                    <a:moveTo>
                      <a:pt x="609600" y="0"/>
                    </a:moveTo>
                    <a:cubicBezTo>
                      <a:pt x="721824" y="0"/>
                      <a:pt x="812800" y="90976"/>
                      <a:pt x="812800" y="203200"/>
                    </a:cubicBezTo>
                    <a:cubicBezTo>
                      <a:pt x="812800" y="315424"/>
                      <a:pt x="721824" y="406400"/>
                      <a:pt x="6096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FDA68"/>
              </a:solidFill>
              <a:ln w="19050" cap="sq">
                <a:solidFill>
                  <a:srgbClr val="1414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1828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19050"/>
                <a:ext cx="812800" cy="425450"/>
              </a:xfrm>
              <a:prstGeom prst="rect">
                <a:avLst/>
              </a:prstGeom>
            </p:spPr>
            <p:txBody>
              <a:bodyPr lIns="13632" tIns="13632" rIns="13632" bIns="13632" rtlCol="0" anchor="ctr"/>
              <a:lstStyle/>
              <a:p>
                <a:pPr algn="ctr">
                  <a:lnSpc>
                    <a:spcPts val="958"/>
                  </a:lnSpc>
                  <a:spcBef>
                    <a:spcPct val="0"/>
                  </a:spcBef>
                </a:pPr>
                <a:endParaRPr sz="1828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3860640" y="5223025"/>
              <a:ext cx="697806" cy="348904"/>
              <a:chOff x="0" y="0"/>
              <a:chExt cx="812800" cy="4064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06400">
                    <a:moveTo>
                      <a:pt x="609600" y="0"/>
                    </a:moveTo>
                    <a:cubicBezTo>
                      <a:pt x="721824" y="0"/>
                      <a:pt x="812800" y="90976"/>
                      <a:pt x="812800" y="203200"/>
                    </a:cubicBezTo>
                    <a:cubicBezTo>
                      <a:pt x="812800" y="315424"/>
                      <a:pt x="721824" y="406400"/>
                      <a:pt x="6096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92AAEF"/>
              </a:solidFill>
              <a:ln w="19050" cap="sq">
                <a:solidFill>
                  <a:srgbClr val="1414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1828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19050"/>
                <a:ext cx="812800" cy="425450"/>
              </a:xfrm>
              <a:prstGeom prst="rect">
                <a:avLst/>
              </a:prstGeom>
            </p:spPr>
            <p:txBody>
              <a:bodyPr lIns="13632" tIns="13632" rIns="13632" bIns="13632" rtlCol="0" anchor="ctr"/>
              <a:lstStyle/>
              <a:p>
                <a:pPr algn="ctr">
                  <a:lnSpc>
                    <a:spcPts val="958"/>
                  </a:lnSpc>
                  <a:spcBef>
                    <a:spcPct val="0"/>
                  </a:spcBef>
                </a:pPr>
                <a:endParaRPr sz="1828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8809143" y="5252515"/>
              <a:ext cx="697806" cy="348904"/>
              <a:chOff x="0" y="0"/>
              <a:chExt cx="812800" cy="406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06400">
                    <a:moveTo>
                      <a:pt x="609600" y="0"/>
                    </a:moveTo>
                    <a:cubicBezTo>
                      <a:pt x="721824" y="0"/>
                      <a:pt x="812800" y="90976"/>
                      <a:pt x="812800" y="203200"/>
                    </a:cubicBezTo>
                    <a:cubicBezTo>
                      <a:pt x="812800" y="315424"/>
                      <a:pt x="721824" y="406400"/>
                      <a:pt x="6096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FBBE6"/>
              </a:solidFill>
              <a:ln w="19050" cap="sq">
                <a:solidFill>
                  <a:srgbClr val="1414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1828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19050"/>
                <a:ext cx="812800" cy="425450"/>
              </a:xfrm>
              <a:prstGeom prst="rect">
                <a:avLst/>
              </a:prstGeom>
            </p:spPr>
            <p:txBody>
              <a:bodyPr lIns="13632" tIns="13632" rIns="13632" bIns="13632" rtlCol="0" anchor="ctr"/>
              <a:lstStyle/>
              <a:p>
                <a:pPr algn="ctr">
                  <a:lnSpc>
                    <a:spcPts val="958"/>
                  </a:lnSpc>
                  <a:spcBef>
                    <a:spcPct val="0"/>
                  </a:spcBef>
                </a:pPr>
                <a:endParaRPr sz="1828"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6967369" y="3488470"/>
              <a:ext cx="697806" cy="348904"/>
              <a:chOff x="0" y="0"/>
              <a:chExt cx="812800" cy="4064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06400">
                    <a:moveTo>
                      <a:pt x="609600" y="0"/>
                    </a:moveTo>
                    <a:cubicBezTo>
                      <a:pt x="721824" y="0"/>
                      <a:pt x="812800" y="90976"/>
                      <a:pt x="812800" y="203200"/>
                    </a:cubicBezTo>
                    <a:cubicBezTo>
                      <a:pt x="812800" y="315424"/>
                      <a:pt x="721824" y="406400"/>
                      <a:pt x="6096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AEE466"/>
              </a:solidFill>
              <a:ln w="19050" cap="sq">
                <a:solidFill>
                  <a:srgbClr val="1414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1828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19050"/>
                <a:ext cx="812800" cy="425450"/>
              </a:xfrm>
              <a:prstGeom prst="rect">
                <a:avLst/>
              </a:prstGeom>
            </p:spPr>
            <p:txBody>
              <a:bodyPr lIns="13632" tIns="13632" rIns="13632" bIns="13632" rtlCol="0" anchor="ctr"/>
              <a:lstStyle/>
              <a:p>
                <a:pPr algn="ctr">
                  <a:lnSpc>
                    <a:spcPts val="958"/>
                  </a:lnSpc>
                  <a:spcBef>
                    <a:spcPct val="0"/>
                  </a:spcBef>
                </a:pPr>
                <a:endParaRPr sz="1828"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944821" y="1664987"/>
              <a:ext cx="697806" cy="348904"/>
              <a:chOff x="0" y="0"/>
              <a:chExt cx="812800" cy="4064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06400">
                    <a:moveTo>
                      <a:pt x="609600" y="0"/>
                    </a:moveTo>
                    <a:cubicBezTo>
                      <a:pt x="721824" y="0"/>
                      <a:pt x="812800" y="90976"/>
                      <a:pt x="812800" y="203200"/>
                    </a:cubicBezTo>
                    <a:cubicBezTo>
                      <a:pt x="812800" y="315424"/>
                      <a:pt x="721824" y="406400"/>
                      <a:pt x="6096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FF71D"/>
              </a:solidFill>
              <a:ln w="19050" cap="sq">
                <a:solidFill>
                  <a:srgbClr val="1414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1828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19050"/>
                <a:ext cx="812800" cy="425450"/>
              </a:xfrm>
              <a:prstGeom prst="rect">
                <a:avLst/>
              </a:prstGeom>
            </p:spPr>
            <p:txBody>
              <a:bodyPr lIns="13632" tIns="13632" rIns="13632" bIns="13632" rtlCol="0" anchor="ctr"/>
              <a:lstStyle/>
              <a:p>
                <a:pPr algn="ctr">
                  <a:lnSpc>
                    <a:spcPts val="958"/>
                  </a:lnSpc>
                  <a:spcBef>
                    <a:spcPct val="0"/>
                  </a:spcBef>
                </a:pPr>
                <a:endParaRPr sz="1828"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6405217" y="5067196"/>
              <a:ext cx="688043" cy="688043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DC0FF"/>
              </a:solidFill>
              <a:ln w="19050" cap="sq">
                <a:solidFill>
                  <a:srgbClr val="1414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1828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13632" tIns="13632" rIns="13632" bIns="13632" rtlCol="0" anchor="ctr"/>
              <a:lstStyle/>
              <a:p>
                <a:pPr algn="ctr">
                  <a:lnSpc>
                    <a:spcPts val="958"/>
                  </a:lnSpc>
                  <a:spcBef>
                    <a:spcPct val="0"/>
                  </a:spcBef>
                </a:pPr>
                <a:endParaRPr sz="1828"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2622882" y="5034451"/>
              <a:ext cx="700183" cy="700183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2AAEF"/>
              </a:solidFill>
              <a:ln w="19050" cap="sq">
                <a:solidFill>
                  <a:srgbClr val="1414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1828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13632" tIns="13632" rIns="13632" bIns="13632" rtlCol="0" anchor="ctr"/>
              <a:lstStyle/>
              <a:p>
                <a:pPr algn="ctr">
                  <a:lnSpc>
                    <a:spcPts val="958"/>
                  </a:lnSpc>
                  <a:spcBef>
                    <a:spcPct val="0"/>
                  </a:spcBef>
                </a:pPr>
                <a:endParaRPr sz="1828"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1403630" y="5047329"/>
              <a:ext cx="674426" cy="674426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878E6"/>
              </a:solidFill>
              <a:ln w="19050" cap="sq">
                <a:solidFill>
                  <a:srgbClr val="1414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1828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13632" tIns="13632" rIns="13632" bIns="13632" rtlCol="0" anchor="ctr"/>
              <a:lstStyle/>
              <a:p>
                <a:pPr algn="ctr">
                  <a:lnSpc>
                    <a:spcPts val="958"/>
                  </a:lnSpc>
                  <a:spcBef>
                    <a:spcPct val="0"/>
                  </a:spcBef>
                </a:pPr>
                <a:endParaRPr sz="1828"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5100182" y="5034450"/>
              <a:ext cx="727313" cy="727313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DCBFF"/>
              </a:solidFill>
              <a:ln w="19050" cap="sq">
                <a:solidFill>
                  <a:srgbClr val="1414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1828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13632" tIns="13632" rIns="13632" bIns="13632" rtlCol="0" anchor="ctr"/>
              <a:lstStyle/>
              <a:p>
                <a:pPr algn="ctr">
                  <a:lnSpc>
                    <a:spcPts val="958"/>
                  </a:lnSpc>
                  <a:spcBef>
                    <a:spcPct val="0"/>
                  </a:spcBef>
                </a:pPr>
                <a:endParaRPr sz="1828"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7722059" y="5053455"/>
              <a:ext cx="708309" cy="708309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BBE6"/>
              </a:solidFill>
              <a:ln w="19050" cap="sq">
                <a:solidFill>
                  <a:srgbClr val="1414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1828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13632" tIns="13632" rIns="13632" bIns="13632" rtlCol="0" anchor="ctr"/>
              <a:lstStyle/>
              <a:p>
                <a:pPr algn="ctr">
                  <a:lnSpc>
                    <a:spcPts val="958"/>
                  </a:lnSpc>
                  <a:spcBef>
                    <a:spcPct val="0"/>
                  </a:spcBef>
                </a:pPr>
                <a:endParaRPr sz="1828"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8371086" y="1478455"/>
              <a:ext cx="697806" cy="697806"/>
              <a:chOff x="0" y="0"/>
              <a:chExt cx="812800" cy="8128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75CF55"/>
              </a:solidFill>
              <a:ln w="19050" cap="sq">
                <a:solidFill>
                  <a:srgbClr val="1414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1828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13632" tIns="13632" rIns="13632" bIns="13632" rtlCol="0" anchor="ctr"/>
              <a:lstStyle/>
              <a:p>
                <a:pPr algn="ctr">
                  <a:lnSpc>
                    <a:spcPts val="958"/>
                  </a:lnSpc>
                  <a:spcBef>
                    <a:spcPct val="0"/>
                  </a:spcBef>
                </a:pPr>
                <a:endParaRPr sz="1828"/>
              </a:p>
            </p:txBody>
          </p:sp>
        </p:grpSp>
        <p:grpSp>
          <p:nvGrpSpPr>
            <p:cNvPr id="36" name="Group 36"/>
            <p:cNvGrpSpPr/>
            <p:nvPr/>
          </p:nvGrpSpPr>
          <p:grpSpPr>
            <a:xfrm>
              <a:off x="944821" y="4163480"/>
              <a:ext cx="663108" cy="663108"/>
              <a:chOff x="0" y="0"/>
              <a:chExt cx="812800" cy="812800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75AEB"/>
              </a:solidFill>
              <a:ln w="19050" cap="sq">
                <a:solidFill>
                  <a:srgbClr val="1414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1828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13632" tIns="13632" rIns="13632" bIns="13632" rtlCol="0" anchor="ctr"/>
              <a:lstStyle/>
              <a:p>
                <a:pPr algn="ctr">
                  <a:lnSpc>
                    <a:spcPts val="958"/>
                  </a:lnSpc>
                  <a:spcBef>
                    <a:spcPct val="0"/>
                  </a:spcBef>
                </a:pPr>
                <a:endParaRPr sz="1828"/>
              </a:p>
            </p:txBody>
          </p:sp>
        </p:grpSp>
        <p:grpSp>
          <p:nvGrpSpPr>
            <p:cNvPr id="39" name="Group 39"/>
            <p:cNvGrpSpPr/>
            <p:nvPr/>
          </p:nvGrpSpPr>
          <p:grpSpPr>
            <a:xfrm>
              <a:off x="8600625" y="3278631"/>
              <a:ext cx="697806" cy="697806"/>
              <a:chOff x="0" y="0"/>
              <a:chExt cx="812800" cy="8128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EE466"/>
              </a:solidFill>
              <a:ln w="19050" cap="sq">
                <a:solidFill>
                  <a:srgbClr val="1414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1828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13632" tIns="13632" rIns="13632" bIns="13632" rtlCol="0" anchor="ctr"/>
              <a:lstStyle/>
              <a:p>
                <a:pPr algn="ctr">
                  <a:lnSpc>
                    <a:spcPts val="958"/>
                  </a:lnSpc>
                  <a:spcBef>
                    <a:spcPct val="0"/>
                  </a:spcBef>
                </a:pPr>
                <a:endParaRPr sz="1828"/>
              </a:p>
            </p:txBody>
          </p:sp>
        </p:grpSp>
        <p:grpSp>
          <p:nvGrpSpPr>
            <p:cNvPr id="42" name="Group 42"/>
            <p:cNvGrpSpPr/>
            <p:nvPr/>
          </p:nvGrpSpPr>
          <p:grpSpPr>
            <a:xfrm>
              <a:off x="2529672" y="1484225"/>
              <a:ext cx="2042771" cy="710426"/>
              <a:chOff x="0" y="0"/>
              <a:chExt cx="2337139" cy="81280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DBE6B"/>
              </a:solidFill>
              <a:ln w="19050" cap="sq">
                <a:solidFill>
                  <a:srgbClr val="1414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1828"/>
              </a:p>
            </p:txBody>
          </p:sp>
          <p:sp>
            <p:nvSpPr>
              <p:cNvPr id="44" name="TextBox 44"/>
              <p:cNvSpPr txBox="1"/>
              <p:nvPr/>
            </p:nvSpPr>
            <p:spPr>
              <a:xfrm>
                <a:off x="1676739" y="98305"/>
                <a:ext cx="660400" cy="679451"/>
              </a:xfrm>
              <a:prstGeom prst="rect">
                <a:avLst/>
              </a:prstGeom>
            </p:spPr>
            <p:txBody>
              <a:bodyPr lIns="13632" tIns="13632" rIns="13632" bIns="13632" rtlCol="0" anchor="ctr"/>
              <a:lstStyle/>
              <a:p>
                <a:pPr algn="ctr">
                  <a:lnSpc>
                    <a:spcPts val="958"/>
                  </a:lnSpc>
                  <a:spcBef>
                    <a:spcPct val="0"/>
                  </a:spcBef>
                </a:pPr>
                <a:endParaRPr sz="1828" dirty="0"/>
              </a:p>
            </p:txBody>
          </p:sp>
        </p:grpSp>
        <p:grpSp>
          <p:nvGrpSpPr>
            <p:cNvPr id="45" name="Group 45"/>
            <p:cNvGrpSpPr/>
            <p:nvPr/>
          </p:nvGrpSpPr>
          <p:grpSpPr>
            <a:xfrm>
              <a:off x="6686154" y="1478455"/>
              <a:ext cx="697806" cy="697806"/>
              <a:chOff x="0" y="0"/>
              <a:chExt cx="812800" cy="81280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0F1C5"/>
              </a:solidFill>
              <a:ln w="19050" cap="sq">
                <a:solidFill>
                  <a:srgbClr val="1414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1828"/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13632" tIns="13632" rIns="13632" bIns="13632" rtlCol="0" anchor="ctr"/>
              <a:lstStyle/>
              <a:p>
                <a:pPr algn="ctr">
                  <a:lnSpc>
                    <a:spcPts val="958"/>
                  </a:lnSpc>
                  <a:spcBef>
                    <a:spcPct val="0"/>
                  </a:spcBef>
                </a:pPr>
                <a:endParaRPr sz="1828"/>
              </a:p>
            </p:txBody>
          </p:sp>
        </p:grpSp>
        <p:grpSp>
          <p:nvGrpSpPr>
            <p:cNvPr id="48" name="Group 48"/>
            <p:cNvGrpSpPr/>
            <p:nvPr/>
          </p:nvGrpSpPr>
          <p:grpSpPr>
            <a:xfrm>
              <a:off x="3902845" y="1480972"/>
              <a:ext cx="695290" cy="695290"/>
              <a:chOff x="0" y="0"/>
              <a:chExt cx="812800" cy="812800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DA68"/>
              </a:solidFill>
              <a:ln w="19050" cap="sq">
                <a:solidFill>
                  <a:srgbClr val="1414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1828"/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13632" tIns="13632" rIns="13632" bIns="13632" rtlCol="0" anchor="ctr"/>
              <a:lstStyle/>
              <a:p>
                <a:pPr algn="ctr">
                  <a:lnSpc>
                    <a:spcPts val="958"/>
                  </a:lnSpc>
                  <a:spcBef>
                    <a:spcPct val="0"/>
                  </a:spcBef>
                </a:pPr>
                <a:endParaRPr sz="1828"/>
              </a:p>
            </p:txBody>
          </p:sp>
        </p:grpSp>
        <p:sp>
          <p:nvSpPr>
            <p:cNvPr id="51" name="Freeform 51"/>
            <p:cNvSpPr/>
            <p:nvPr/>
          </p:nvSpPr>
          <p:spPr>
            <a:xfrm>
              <a:off x="8950100" y="14123"/>
              <a:ext cx="786961" cy="1172070"/>
            </a:xfrm>
            <a:custGeom>
              <a:avLst/>
              <a:gdLst/>
              <a:ahLst/>
              <a:cxnLst/>
              <a:rect l="l" t="t" r="r" b="b"/>
              <a:pathLst>
                <a:path w="774854" h="1154038">
                  <a:moveTo>
                    <a:pt x="0" y="0"/>
                  </a:moveTo>
                  <a:lnTo>
                    <a:pt x="774854" y="0"/>
                  </a:lnTo>
                  <a:lnTo>
                    <a:pt x="774854" y="1154038"/>
                  </a:lnTo>
                  <a:lnTo>
                    <a:pt x="0" y="1154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GB" sz="1828"/>
            </a:p>
          </p:txBody>
        </p:sp>
        <p:grpSp>
          <p:nvGrpSpPr>
            <p:cNvPr id="52" name="Group 52"/>
            <p:cNvGrpSpPr/>
            <p:nvPr/>
          </p:nvGrpSpPr>
          <p:grpSpPr>
            <a:xfrm>
              <a:off x="5545549" y="3278631"/>
              <a:ext cx="700183" cy="700183"/>
              <a:chOff x="0" y="0"/>
              <a:chExt cx="812800" cy="8128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29096"/>
              </a:solidFill>
              <a:ln w="19050" cap="sq">
                <a:solidFill>
                  <a:srgbClr val="1414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1828"/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13632" tIns="13632" rIns="13632" bIns="13632" rtlCol="0" anchor="ctr"/>
              <a:lstStyle/>
              <a:p>
                <a:pPr algn="ctr">
                  <a:lnSpc>
                    <a:spcPts val="958"/>
                  </a:lnSpc>
                  <a:spcBef>
                    <a:spcPct val="0"/>
                  </a:spcBef>
                </a:pPr>
                <a:endParaRPr sz="1828"/>
              </a:p>
            </p:txBody>
          </p:sp>
        </p:grpSp>
        <p:grpSp>
          <p:nvGrpSpPr>
            <p:cNvPr id="55" name="Group 55"/>
            <p:cNvGrpSpPr/>
            <p:nvPr/>
          </p:nvGrpSpPr>
          <p:grpSpPr>
            <a:xfrm>
              <a:off x="3955399" y="3312831"/>
              <a:ext cx="700183" cy="700183"/>
              <a:chOff x="0" y="0"/>
              <a:chExt cx="812800" cy="812800"/>
            </a:xfrm>
          </p:grpSpPr>
          <p:sp>
            <p:nvSpPr>
              <p:cNvPr id="56" name="Freeform 5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6BED6"/>
              </a:solidFill>
              <a:ln w="19050" cap="sq">
                <a:solidFill>
                  <a:srgbClr val="1414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1828"/>
              </a:p>
            </p:txBody>
          </p:sp>
          <p:sp>
            <p:nvSpPr>
              <p:cNvPr id="57" name="TextBox 5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13632" tIns="13632" rIns="13632" bIns="13632" rtlCol="0" anchor="ctr"/>
              <a:lstStyle/>
              <a:p>
                <a:pPr algn="ctr">
                  <a:lnSpc>
                    <a:spcPts val="958"/>
                  </a:lnSpc>
                  <a:spcBef>
                    <a:spcPct val="0"/>
                  </a:spcBef>
                </a:pPr>
                <a:endParaRPr sz="1828"/>
              </a:p>
            </p:txBody>
          </p:sp>
        </p:grpSp>
        <p:grpSp>
          <p:nvGrpSpPr>
            <p:cNvPr id="58" name="Group 58"/>
            <p:cNvGrpSpPr/>
            <p:nvPr/>
          </p:nvGrpSpPr>
          <p:grpSpPr>
            <a:xfrm>
              <a:off x="2539916" y="3278631"/>
              <a:ext cx="700183" cy="700183"/>
              <a:chOff x="0" y="0"/>
              <a:chExt cx="812800" cy="812800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2ECEF"/>
              </a:solidFill>
              <a:ln w="19050" cap="sq">
                <a:solidFill>
                  <a:srgbClr val="14141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sz="1828"/>
              </a:p>
            </p:txBody>
          </p:sp>
          <p:sp>
            <p:nvSpPr>
              <p:cNvPr id="60" name="TextBox 6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13632" tIns="13632" rIns="13632" bIns="13632" rtlCol="0" anchor="ctr"/>
              <a:lstStyle/>
              <a:p>
                <a:pPr algn="ctr">
                  <a:lnSpc>
                    <a:spcPts val="958"/>
                  </a:lnSpc>
                  <a:spcBef>
                    <a:spcPct val="0"/>
                  </a:spcBef>
                </a:pPr>
                <a:endParaRPr sz="1828"/>
              </a:p>
            </p:txBody>
          </p:sp>
        </p:grpSp>
        <p:sp>
          <p:nvSpPr>
            <p:cNvPr id="62" name="Freeform 62"/>
            <p:cNvSpPr/>
            <p:nvPr/>
          </p:nvSpPr>
          <p:spPr>
            <a:xfrm>
              <a:off x="1480358" y="3488470"/>
              <a:ext cx="697806" cy="348904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92ECEF"/>
            </a:solidFill>
            <a:ln w="19050" cap="sq">
              <a:solidFill>
                <a:srgbClr val="141414"/>
              </a:solidFill>
              <a:prstDash val="solid"/>
              <a:miter/>
            </a:ln>
          </p:spPr>
          <p:txBody>
            <a:bodyPr/>
            <a:lstStyle/>
            <a:p>
              <a:endParaRPr lang="en-GB" sz="1828"/>
            </a:p>
          </p:txBody>
        </p:sp>
        <p:sp>
          <p:nvSpPr>
            <p:cNvPr id="78" name="TextBox 78"/>
            <p:cNvSpPr txBox="1"/>
            <p:nvPr/>
          </p:nvSpPr>
          <p:spPr>
            <a:xfrm>
              <a:off x="670940" y="5957882"/>
              <a:ext cx="2008650" cy="15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19"/>
                </a:lnSpc>
                <a:spcBef>
                  <a:spcPct val="0"/>
                </a:spcBef>
              </a:pPr>
              <a:endParaRPr lang="en-US" sz="1000" b="1" spc="22" dirty="0">
                <a:solidFill>
                  <a:srgbClr val="141414"/>
                </a:solidFill>
                <a:latin typeface="Montserrat Ultra-Bold"/>
                <a:ea typeface="Montserrat Ultra-Bold"/>
                <a:cs typeface="Montserrat Ultra-Bold"/>
              </a:endParaRPr>
            </a:p>
          </p:txBody>
        </p:sp>
        <p:sp>
          <p:nvSpPr>
            <p:cNvPr id="79" name="TextBox 79"/>
            <p:cNvSpPr txBox="1"/>
            <p:nvPr/>
          </p:nvSpPr>
          <p:spPr>
            <a:xfrm>
              <a:off x="2269518" y="89020"/>
              <a:ext cx="5799536" cy="9269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18"/>
                </a:lnSpc>
              </a:pPr>
              <a:r>
                <a:rPr lang="en-US" sz="3150" b="1" dirty="0">
                  <a:solidFill>
                    <a:srgbClr val="141414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CWLC Hair &amp; Beauty Curriculum</a:t>
              </a:r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1073730" y="1831489"/>
              <a:ext cx="439988" cy="95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9"/>
                </a:lnSpc>
              </a:pPr>
              <a:r>
                <a:rPr lang="en-US" sz="1158" b="1">
                  <a:solidFill>
                    <a:srgbClr val="141414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KS5</a:t>
              </a:r>
            </a:p>
          </p:txBody>
        </p:sp>
        <p:sp>
          <p:nvSpPr>
            <p:cNvPr id="81" name="TextBox 81"/>
            <p:cNvSpPr txBox="1"/>
            <p:nvPr/>
          </p:nvSpPr>
          <p:spPr>
            <a:xfrm>
              <a:off x="3955399" y="5403269"/>
              <a:ext cx="508291" cy="95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9"/>
                </a:lnSpc>
              </a:pPr>
              <a:r>
                <a:rPr lang="en-US" sz="1158" b="1">
                  <a:solidFill>
                    <a:srgbClr val="141414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Year 8</a:t>
              </a:r>
            </a:p>
          </p:txBody>
        </p:sp>
        <p:sp>
          <p:nvSpPr>
            <p:cNvPr id="82" name="TextBox 82"/>
            <p:cNvSpPr txBox="1"/>
            <p:nvPr/>
          </p:nvSpPr>
          <p:spPr>
            <a:xfrm>
              <a:off x="3104150" y="5790786"/>
              <a:ext cx="2008650" cy="1721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41"/>
                </a:lnSpc>
              </a:pPr>
              <a:endParaRPr lang="en-US" sz="1100" b="1" spc="24" dirty="0">
                <a:solidFill>
                  <a:srgbClr val="141414"/>
                </a:solidFill>
                <a:latin typeface="Montserrat Ultra-Bold"/>
                <a:ea typeface="Montserrat Ultra-Bold"/>
                <a:cs typeface="Montserrat Ultra-Bold"/>
              </a:endParaRPr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-383373" y="4569780"/>
              <a:ext cx="2008650" cy="15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19"/>
                </a:lnSpc>
                <a:spcBef>
                  <a:spcPct val="0"/>
                </a:spcBef>
              </a:pPr>
              <a:endParaRPr lang="en-US" sz="1000" b="1" spc="22" dirty="0">
                <a:solidFill>
                  <a:srgbClr val="141414"/>
                </a:solidFill>
                <a:latin typeface="Montserrat Ultra-Bold"/>
                <a:ea typeface="Montserrat Ultra-Bold"/>
                <a:cs typeface="Montserrat Ultra-Bold"/>
              </a:endParaRPr>
            </a:p>
          </p:txBody>
        </p:sp>
        <p:sp>
          <p:nvSpPr>
            <p:cNvPr id="84" name="TextBox 84"/>
            <p:cNvSpPr txBox="1"/>
            <p:nvPr/>
          </p:nvSpPr>
          <p:spPr>
            <a:xfrm>
              <a:off x="4459513" y="5880491"/>
              <a:ext cx="2008650" cy="15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19"/>
                </a:lnSpc>
                <a:spcBef>
                  <a:spcPct val="0"/>
                </a:spcBef>
              </a:pPr>
              <a:endParaRPr lang="en-US" sz="1000" b="1" spc="22" dirty="0">
                <a:solidFill>
                  <a:srgbClr val="141414"/>
                </a:solidFill>
                <a:latin typeface="Montserrat Ultra-Bold"/>
                <a:ea typeface="Montserrat Ultra-Bold"/>
                <a:cs typeface="Montserrat Ultra-Bold"/>
              </a:endParaRPr>
            </a:p>
          </p:txBody>
        </p:sp>
        <p:sp>
          <p:nvSpPr>
            <p:cNvPr id="85" name="TextBox 85"/>
            <p:cNvSpPr txBox="1"/>
            <p:nvPr/>
          </p:nvSpPr>
          <p:spPr>
            <a:xfrm>
              <a:off x="5713408" y="5889165"/>
              <a:ext cx="2008650" cy="15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19"/>
                </a:lnSpc>
                <a:spcBef>
                  <a:spcPct val="0"/>
                </a:spcBef>
              </a:pPr>
              <a:endParaRPr lang="en-US" sz="1000" b="1" spc="22" dirty="0">
                <a:solidFill>
                  <a:srgbClr val="141414"/>
                </a:solidFill>
                <a:latin typeface="Montserrat Ultra-Bold"/>
                <a:ea typeface="Montserrat Ultra-Bold"/>
                <a:cs typeface="Montserrat Ultra-Bold"/>
              </a:endParaRPr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8280723" y="5790786"/>
              <a:ext cx="2008650" cy="1721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41"/>
                </a:lnSpc>
              </a:pPr>
              <a:endParaRPr lang="en-US" sz="1100" b="1" spc="24" dirty="0">
                <a:solidFill>
                  <a:srgbClr val="141414"/>
                </a:solidFill>
                <a:latin typeface="Montserrat Ultra-Bold"/>
                <a:ea typeface="Montserrat Ultra-Bold"/>
                <a:cs typeface="Montserrat Ultra-Bold"/>
              </a:endParaRPr>
            </a:p>
          </p:txBody>
        </p:sp>
        <p:sp>
          <p:nvSpPr>
            <p:cNvPr id="87" name="TextBox 87"/>
            <p:cNvSpPr txBox="1"/>
            <p:nvPr/>
          </p:nvSpPr>
          <p:spPr>
            <a:xfrm>
              <a:off x="6143393" y="2690290"/>
              <a:ext cx="2008650" cy="1721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41"/>
                </a:lnSpc>
              </a:pPr>
              <a:endParaRPr lang="en-US" sz="1100" b="1" spc="24" dirty="0">
                <a:solidFill>
                  <a:srgbClr val="141414"/>
                </a:solidFill>
                <a:latin typeface="Montserrat Ultra-Bold"/>
              </a:endParaRPr>
            </a:p>
          </p:txBody>
        </p:sp>
        <p:sp>
          <p:nvSpPr>
            <p:cNvPr id="88" name="TextBox 88"/>
            <p:cNvSpPr txBox="1"/>
            <p:nvPr/>
          </p:nvSpPr>
          <p:spPr>
            <a:xfrm>
              <a:off x="5461186" y="1816462"/>
              <a:ext cx="601127" cy="9745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79"/>
                </a:lnSpc>
              </a:pPr>
              <a:r>
                <a:rPr lang="en-US" sz="1158" b="1" dirty="0">
                  <a:solidFill>
                    <a:srgbClr val="141414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Year 11</a:t>
              </a:r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8822594" y="5419052"/>
              <a:ext cx="684355" cy="95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8"/>
                </a:lnSpc>
              </a:pPr>
              <a:r>
                <a:rPr lang="en-US" sz="1157" b="1">
                  <a:solidFill>
                    <a:srgbClr val="141414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Year 7</a:t>
              </a:r>
            </a:p>
          </p:txBody>
        </p:sp>
        <p:sp>
          <p:nvSpPr>
            <p:cNvPr id="90" name="TextBox 90"/>
            <p:cNvSpPr txBox="1"/>
            <p:nvPr/>
          </p:nvSpPr>
          <p:spPr>
            <a:xfrm>
              <a:off x="7024554" y="3654973"/>
              <a:ext cx="568897" cy="95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9"/>
                </a:lnSpc>
              </a:pPr>
              <a:r>
                <a:rPr lang="en-US" sz="1158" b="1">
                  <a:solidFill>
                    <a:srgbClr val="141414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Year 10</a:t>
              </a:r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7064729" y="5868176"/>
              <a:ext cx="2008650" cy="15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19"/>
                </a:lnSpc>
                <a:spcBef>
                  <a:spcPct val="0"/>
                </a:spcBef>
              </a:pPr>
              <a:endParaRPr lang="en-US" sz="1000" b="1" spc="22" dirty="0">
                <a:solidFill>
                  <a:srgbClr val="141414"/>
                </a:solidFill>
                <a:latin typeface="Montserrat Ultra-Bold"/>
                <a:ea typeface="Montserrat Ultra-Bold"/>
                <a:cs typeface="Montserrat Ultra-Bold"/>
              </a:endParaRPr>
            </a:p>
          </p:txBody>
        </p:sp>
        <p:sp>
          <p:nvSpPr>
            <p:cNvPr id="93" name="TextBox 93"/>
            <p:cNvSpPr txBox="1"/>
            <p:nvPr/>
          </p:nvSpPr>
          <p:spPr>
            <a:xfrm>
              <a:off x="1946747" y="5966556"/>
              <a:ext cx="2008650" cy="15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19"/>
                </a:lnSpc>
                <a:spcBef>
                  <a:spcPct val="0"/>
                </a:spcBef>
              </a:pPr>
              <a:endParaRPr lang="en-US" sz="1000" b="1" spc="22" dirty="0">
                <a:solidFill>
                  <a:srgbClr val="141414"/>
                </a:solidFill>
                <a:latin typeface="Montserrat Ultra-Bold"/>
                <a:ea typeface="Montserrat Ultra-Bold"/>
                <a:cs typeface="Montserrat Ultra-Bold"/>
              </a:endParaRPr>
            </a:p>
          </p:txBody>
        </p:sp>
        <p:sp>
          <p:nvSpPr>
            <p:cNvPr id="94" name="TextBox 94"/>
            <p:cNvSpPr txBox="1"/>
            <p:nvPr/>
          </p:nvSpPr>
          <p:spPr>
            <a:xfrm>
              <a:off x="1569765" y="3654973"/>
              <a:ext cx="508291" cy="974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9"/>
                </a:lnSpc>
              </a:pPr>
              <a:r>
                <a:rPr lang="en-US" sz="1158" b="1" dirty="0">
                  <a:solidFill>
                    <a:srgbClr val="141414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Year </a:t>
              </a:r>
            </a:p>
          </p:txBody>
        </p:sp>
        <p:sp>
          <p:nvSpPr>
            <p:cNvPr id="96" name="TextBox 96"/>
            <p:cNvSpPr txBox="1"/>
            <p:nvPr/>
          </p:nvSpPr>
          <p:spPr>
            <a:xfrm>
              <a:off x="1675265" y="2854744"/>
              <a:ext cx="2008650" cy="15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19"/>
                </a:lnSpc>
                <a:spcBef>
                  <a:spcPct val="0"/>
                </a:spcBef>
              </a:pPr>
              <a:endParaRPr lang="en-US" sz="1000" b="1" spc="22" dirty="0">
                <a:solidFill>
                  <a:srgbClr val="141414"/>
                </a:solidFill>
                <a:latin typeface="Montserrat Ultra-Bold"/>
                <a:ea typeface="Montserrat Ultra-Bold"/>
                <a:cs typeface="Montserrat Ultra-Bold"/>
              </a:endParaRPr>
            </a:p>
          </p:txBody>
        </p:sp>
        <p:sp>
          <p:nvSpPr>
            <p:cNvPr id="97" name="TextBox 97"/>
            <p:cNvSpPr txBox="1"/>
            <p:nvPr/>
          </p:nvSpPr>
          <p:spPr>
            <a:xfrm>
              <a:off x="3301164" y="2854744"/>
              <a:ext cx="2008650" cy="15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19"/>
                </a:lnSpc>
                <a:spcBef>
                  <a:spcPct val="0"/>
                </a:spcBef>
              </a:pPr>
              <a:endParaRPr lang="en-US" sz="1000" b="1" spc="22" dirty="0">
                <a:solidFill>
                  <a:srgbClr val="141414"/>
                </a:solidFill>
                <a:latin typeface="Montserrat Ultra-Bold"/>
                <a:ea typeface="Montserrat Ultra-Bold"/>
                <a:cs typeface="Montserrat Ultra-Bold"/>
              </a:endParaRPr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4677504" y="2854744"/>
              <a:ext cx="2008650" cy="15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19"/>
                </a:lnSpc>
                <a:spcBef>
                  <a:spcPct val="0"/>
                </a:spcBef>
              </a:pPr>
              <a:endParaRPr lang="en-US" sz="1000" b="1" spc="22" dirty="0">
                <a:solidFill>
                  <a:srgbClr val="141414"/>
                </a:solidFill>
                <a:latin typeface="Montserrat Ultra-Bold"/>
                <a:ea typeface="Montserrat Ultra-Bold"/>
                <a:cs typeface="Montserrat Ultra-Bold"/>
              </a:endParaRPr>
            </a:p>
          </p:txBody>
        </p:sp>
        <p:sp>
          <p:nvSpPr>
            <p:cNvPr id="99" name="TextBox 99"/>
            <p:cNvSpPr txBox="1"/>
            <p:nvPr/>
          </p:nvSpPr>
          <p:spPr>
            <a:xfrm>
              <a:off x="7658578" y="2854744"/>
              <a:ext cx="2008650" cy="15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19"/>
                </a:lnSpc>
                <a:spcBef>
                  <a:spcPct val="0"/>
                </a:spcBef>
              </a:pPr>
              <a:endParaRPr lang="en-US" sz="1000" b="1" spc="22" dirty="0">
                <a:solidFill>
                  <a:srgbClr val="141414"/>
                </a:solidFill>
                <a:latin typeface="Montserrat Ultra-Bold"/>
                <a:ea typeface="Montserrat Ultra-Bold"/>
                <a:cs typeface="Montserrat Ultra-Bold"/>
              </a:endParaRPr>
            </a:p>
          </p:txBody>
        </p:sp>
        <p:sp>
          <p:nvSpPr>
            <p:cNvPr id="100" name="TextBox 100"/>
            <p:cNvSpPr txBox="1"/>
            <p:nvPr/>
          </p:nvSpPr>
          <p:spPr>
            <a:xfrm>
              <a:off x="7722059" y="1197913"/>
              <a:ext cx="2008650" cy="15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19"/>
                </a:lnSpc>
                <a:spcBef>
                  <a:spcPct val="0"/>
                </a:spcBef>
              </a:pPr>
              <a:endParaRPr lang="en-US" sz="1000" b="1" spc="22" dirty="0">
                <a:solidFill>
                  <a:srgbClr val="141414"/>
                </a:solidFill>
                <a:latin typeface="Montserrat Ultra-Bold"/>
                <a:ea typeface="Montserrat Ultra-Bold"/>
                <a:cs typeface="Montserrat Ultra-Bold"/>
              </a:endParaRPr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5895640" y="1188240"/>
              <a:ext cx="2008650" cy="15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19"/>
                </a:lnSpc>
                <a:spcBef>
                  <a:spcPct val="0"/>
                </a:spcBef>
              </a:pPr>
              <a:endParaRPr lang="en-US" sz="1000" b="1" spc="22" dirty="0">
                <a:solidFill>
                  <a:srgbClr val="141414"/>
                </a:solidFill>
                <a:latin typeface="Montserrat Ultra-Bold"/>
                <a:ea typeface="Montserrat Ultra-Bold"/>
                <a:cs typeface="Montserrat Ultra-Bold"/>
              </a:endParaRPr>
            </a:p>
          </p:txBody>
        </p:sp>
        <p:sp>
          <p:nvSpPr>
            <p:cNvPr id="102" name="TextBox 102"/>
            <p:cNvSpPr txBox="1"/>
            <p:nvPr/>
          </p:nvSpPr>
          <p:spPr>
            <a:xfrm>
              <a:off x="3222611" y="1170929"/>
              <a:ext cx="2008650" cy="15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19"/>
                </a:lnSpc>
                <a:spcBef>
                  <a:spcPct val="0"/>
                </a:spcBef>
              </a:pPr>
              <a:endParaRPr lang="en-US" sz="1000" b="1" spc="22" dirty="0">
                <a:solidFill>
                  <a:srgbClr val="141414"/>
                </a:solidFill>
                <a:latin typeface="Montserrat Ultra-Bold"/>
                <a:ea typeface="Montserrat Ultra-Bold"/>
                <a:cs typeface="Montserrat Ultra-Bold"/>
              </a:endParaRPr>
            </a:p>
          </p:txBody>
        </p:sp>
        <p:sp>
          <p:nvSpPr>
            <p:cNvPr id="103" name="TextBox 103"/>
            <p:cNvSpPr txBox="1"/>
            <p:nvPr/>
          </p:nvSpPr>
          <p:spPr>
            <a:xfrm>
              <a:off x="185818" y="510998"/>
              <a:ext cx="2008650" cy="3192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19"/>
                </a:lnSpc>
              </a:pPr>
              <a:r>
                <a:rPr lang="en-US" sz="1016" b="1" spc="22">
                  <a:solidFill>
                    <a:srgbClr val="141414"/>
                  </a:solidFill>
                  <a:latin typeface="Montserrat Ultra-Bold"/>
                  <a:ea typeface="Montserrat Ultra-Bold"/>
                  <a:cs typeface="Montserrat Ultra-Bold"/>
                  <a:sym typeface="Montserrat Ultra-Bold"/>
                </a:rPr>
                <a:t>A-LEVEL </a:t>
              </a:r>
            </a:p>
            <a:p>
              <a:pPr algn="ctr">
                <a:lnSpc>
                  <a:spcPts val="1219"/>
                </a:lnSpc>
                <a:spcBef>
                  <a:spcPct val="0"/>
                </a:spcBef>
              </a:pPr>
              <a:r>
                <a:rPr lang="en-US" sz="1016" b="1" spc="22">
                  <a:solidFill>
                    <a:srgbClr val="141414"/>
                  </a:solidFill>
                  <a:latin typeface="Montserrat Ultra-Bold"/>
                  <a:ea typeface="Montserrat Ultra-Bold"/>
                  <a:cs typeface="Montserrat Ultra-Bold"/>
                  <a:sym typeface="Montserrat Ultra-Bold"/>
                </a:rPr>
                <a:t>CURRICULUM</a:t>
              </a:r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1814830" y="1170929"/>
              <a:ext cx="2008650" cy="158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19"/>
                </a:lnSpc>
                <a:spcBef>
                  <a:spcPct val="0"/>
                </a:spcBef>
              </a:pPr>
              <a:endParaRPr lang="en-US" sz="1000" b="1" spc="22" dirty="0">
                <a:solidFill>
                  <a:srgbClr val="141414"/>
                </a:solidFill>
                <a:latin typeface="Montserrat Ultra-Bold"/>
                <a:ea typeface="Montserrat Ultra-Bold"/>
                <a:cs typeface="Montserrat Ultra-Bold"/>
              </a:endParaRPr>
            </a:p>
          </p:txBody>
        </p:sp>
        <p:sp>
          <p:nvSpPr>
            <p:cNvPr id="108" name="TextBox 108"/>
            <p:cNvSpPr txBox="1"/>
            <p:nvPr/>
          </p:nvSpPr>
          <p:spPr>
            <a:xfrm>
              <a:off x="114637" y="936646"/>
              <a:ext cx="2001927" cy="3060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10"/>
                </a:lnSpc>
              </a:pPr>
              <a:r>
                <a:rPr lang="en-US" sz="800" dirty="0">
                  <a:solidFill>
                    <a:srgbClr val="141414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At KS5, Students can study Level 3 Technical Diploma in Hairdressing/ Barbering.</a:t>
              </a:r>
              <a:endParaRPr lang="en-US" sz="845" dirty="0">
                <a:solidFill>
                  <a:srgbClr val="14141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76885790-91F1-1D8A-1CBF-E34C5AC36B7A}"/>
              </a:ext>
            </a:extLst>
          </p:cNvPr>
          <p:cNvSpPr txBox="1"/>
          <p:nvPr/>
        </p:nvSpPr>
        <p:spPr>
          <a:xfrm>
            <a:off x="3175070" y="2172238"/>
            <a:ext cx="28122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dirty="0"/>
              <a:t>Yr 11 Final Exam covers: Business and Entrepreneurship in the Hair and Beauty Sector and Anatomy and Physiology of the hair skin and nails.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3054F59-8348-34C9-DA97-E2D3908AAFE6}"/>
              </a:ext>
            </a:extLst>
          </p:cNvPr>
          <p:cNvSpPr txBox="1"/>
          <p:nvPr/>
        </p:nvSpPr>
        <p:spPr>
          <a:xfrm>
            <a:off x="10107227" y="1314233"/>
            <a:ext cx="10593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dirty="0"/>
              <a:t>NEA- Design in the Hair and Beauty Sector </a:t>
            </a:r>
            <a:endParaRPr lang="en-GB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A3010A8-6C51-A723-F958-546B62A4D120}"/>
              </a:ext>
            </a:extLst>
          </p:cNvPr>
          <p:cNvSpPr txBox="1"/>
          <p:nvPr/>
        </p:nvSpPr>
        <p:spPr>
          <a:xfrm>
            <a:off x="3502325" y="1124846"/>
            <a:ext cx="870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Revision and External Exam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BA07976-EA92-0B0C-661D-E15A4B08CED4}"/>
              </a:ext>
            </a:extLst>
          </p:cNvPr>
          <p:cNvSpPr txBox="1"/>
          <p:nvPr/>
        </p:nvSpPr>
        <p:spPr>
          <a:xfrm>
            <a:off x="4640860" y="1086042"/>
            <a:ext cx="17252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Review of course with exam techniques</a:t>
            </a:r>
          </a:p>
        </p:txBody>
      </p:sp>
      <p:pic>
        <p:nvPicPr>
          <p:cNvPr id="74" name="Graphic 73" descr="Graduation cap with solid fill">
            <a:extLst>
              <a:ext uri="{FF2B5EF4-FFF2-40B4-BE49-F238E27FC236}">
                <a16:creationId xmlns:a16="http://schemas.microsoft.com/office/drawing/2014/main" id="{5477D63F-9C62-8F5D-A216-CCBA3AC96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0985" y="1574187"/>
            <a:ext cx="382713" cy="38271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2F39B97-9E59-4B65-3629-34F58B98B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568" y="1550984"/>
            <a:ext cx="446007" cy="45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Graphic 113" descr="Skeleton with solid fill">
            <a:extLst>
              <a:ext uri="{FF2B5EF4-FFF2-40B4-BE49-F238E27FC236}">
                <a16:creationId xmlns:a16="http://schemas.microsoft.com/office/drawing/2014/main" id="{45119A95-8ACE-52A3-1C86-76C7AD63A6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13713" y="1442177"/>
            <a:ext cx="594208" cy="594208"/>
          </a:xfrm>
          <a:prstGeom prst="rect">
            <a:avLst/>
          </a:prstGeom>
        </p:spPr>
      </p:pic>
      <p:pic>
        <p:nvPicPr>
          <p:cNvPr id="116" name="Graphic 115" descr="Pencil outline">
            <a:extLst>
              <a:ext uri="{FF2B5EF4-FFF2-40B4-BE49-F238E27FC236}">
                <a16:creationId xmlns:a16="http://schemas.microsoft.com/office/drawing/2014/main" id="{E9C0F128-C8DA-CFF7-6E41-44A727720A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54613" y="1476340"/>
            <a:ext cx="435051" cy="435051"/>
          </a:xfrm>
          <a:prstGeom prst="rect">
            <a:avLst/>
          </a:prstGeom>
        </p:spPr>
      </p:pic>
      <p:pic>
        <p:nvPicPr>
          <p:cNvPr id="118" name="Graphic 117" descr="Salon with solid fill">
            <a:extLst>
              <a:ext uri="{FF2B5EF4-FFF2-40B4-BE49-F238E27FC236}">
                <a16:creationId xmlns:a16="http://schemas.microsoft.com/office/drawing/2014/main" id="{EF3BDA3B-66AA-B889-3638-37A2BBD7F6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613204" y="3255006"/>
            <a:ext cx="554586" cy="554586"/>
          </a:xfrm>
          <a:prstGeom prst="rect">
            <a:avLst/>
          </a:prstGeom>
        </p:spPr>
      </p:pic>
      <p:sp>
        <p:nvSpPr>
          <p:cNvPr id="119" name="TextBox 118">
            <a:extLst>
              <a:ext uri="{FF2B5EF4-FFF2-40B4-BE49-F238E27FC236}">
                <a16:creationId xmlns:a16="http://schemas.microsoft.com/office/drawing/2014/main" id="{3A050F02-9329-2271-6742-7A6992C1276F}"/>
              </a:ext>
            </a:extLst>
          </p:cNvPr>
          <p:cNvSpPr txBox="1"/>
          <p:nvPr/>
        </p:nvSpPr>
        <p:spPr>
          <a:xfrm>
            <a:off x="10326618" y="3338582"/>
            <a:ext cx="1253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Business and Entrepreneurship in the Hair and Beauty Sector 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99C07365-8531-517B-D008-E1472AE1F201}"/>
              </a:ext>
            </a:extLst>
          </p:cNvPr>
          <p:cNvSpPr txBox="1"/>
          <p:nvPr/>
        </p:nvSpPr>
        <p:spPr>
          <a:xfrm>
            <a:off x="7516224" y="956452"/>
            <a:ext cx="1059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Anatomy and Physiology of the hair skin and nails.</a:t>
            </a:r>
            <a:endParaRPr lang="en-GB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13389B3-BF3E-E91C-8A6F-579617915A32}"/>
              </a:ext>
            </a:extLst>
          </p:cNvPr>
          <p:cNvSpPr txBox="1"/>
          <p:nvPr/>
        </p:nvSpPr>
        <p:spPr>
          <a:xfrm>
            <a:off x="3837785" y="5905034"/>
            <a:ext cx="7089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/>
              <a:t>This is an optional subject taken from YR10.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767419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104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Glacial Indifference</vt:lpstr>
      <vt:lpstr>Montserrat Bold</vt:lpstr>
      <vt:lpstr>Montserrat Ultra-Bold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D. Plaskitt</dc:creator>
  <cp:lastModifiedBy>D. Plaskitt</cp:lastModifiedBy>
  <cp:revision>30</cp:revision>
  <dcterms:created xsi:type="dcterms:W3CDTF">2013-07-15T20:26:40Z</dcterms:created>
  <dcterms:modified xsi:type="dcterms:W3CDTF">2025-10-24T09:21:09Z</dcterms:modified>
</cp:coreProperties>
</file>